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1" r:id="rId7"/>
    <p:sldId id="263" r:id="rId8"/>
    <p:sldId id="264" r:id="rId9"/>
    <p:sldId id="269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3E8"/>
    <a:srgbClr val="7CA1CE"/>
    <a:srgbClr val="8FD5E3"/>
    <a:srgbClr val="3366CC"/>
    <a:srgbClr val="1222BA"/>
    <a:srgbClr val="2336E9"/>
    <a:srgbClr val="C9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bmguest.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10000" y="838200"/>
            <a:ext cx="5105400" cy="2286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67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67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Туристическая компания</a:t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БОЛЬШЕ ЧЕМ ПУТЕШЕСТВИЕ</a:t>
            </a: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533400"/>
            <a:ext cx="5105400" cy="3581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2743200"/>
            <a:ext cx="2213811" cy="1526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990600"/>
            <a:ext cx="9144000" cy="4876800"/>
          </a:xfrm>
          <a:prstGeom prst="rect">
            <a:avLst/>
          </a:prstGeom>
          <a:solidFill>
            <a:srgbClr val="C2D3E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Hotels Georgia\Presentation\Pictures_presentation\Gudauri,_Georgia_(16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038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приглашает посетить: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962400" y="1219200"/>
            <a:ext cx="5181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Горнолыжные курорты </a:t>
            </a: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Бакуриани, Гудаури и Годердзи.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62400" y="3581400"/>
            <a:ext cx="51816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Побережье Черного Моря </a:t>
            </a: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4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города Батуми, Кобулети, Шекветили, Уреки, Шекветили, Анаклия, Гонио.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6" name="Picture 2" descr="D:\Hotels Georgia\Presentation\Pictures_presentation\Batu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038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90600"/>
            <a:ext cx="9144000" cy="4876800"/>
          </a:xfrm>
          <a:prstGeom prst="rect">
            <a:avLst/>
          </a:prstGeom>
          <a:solidFill>
            <a:srgbClr val="C2D3E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приглашает в горы: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962400" y="1219200"/>
            <a:ext cx="5181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62400" y="1219200"/>
            <a:ext cx="5181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Сванетия</a:t>
            </a:r>
          </a:p>
          <a:p>
            <a:pPr algn="ctr"/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Самая высокая точка Сванетии - вершина</a:t>
            </a:r>
          </a:p>
          <a:p>
            <a:pPr algn="ctr"/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Шхара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(5203) - вершина №1. На Кавказе она третья, после Эльбруса и </a:t>
            </a:r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Дых-Тау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D:\Hotels Georgia\Presentation\Pictures_presentation\Сванетия\Visit-Geo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343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:\SP_Anastasiak\Фотографии\Грузия 3\IMG_7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343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114800" y="3810000"/>
            <a:ext cx="5181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Гора Казбек</a:t>
            </a:r>
          </a:p>
          <a:p>
            <a:pPr algn="ctr"/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Казбек – одна из высочайших вершин Кавказа. «Гора с ледяной вершиной» – так в переводе с грузинского языка звучит название Казбек.</a:t>
            </a:r>
          </a:p>
          <a:p>
            <a:pPr algn="ctr"/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Высота Казбека над уровнем моря согласно Балтийской системе высот составляет 5033,8 м.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rgbClr val="C2D3E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Отзывы наших клиентов: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76600" y="1066800"/>
            <a:ext cx="58674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Анастасия (Украина)</a:t>
            </a:r>
          </a:p>
          <a:p>
            <a:pPr algn="ctr"/>
            <a:r>
              <a:rPr lang="ru-RU" sz="74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Нам с мужем очень хотелось увидеть знаменитые горы Кавказа. Мы безумно хотели увидеть именно гору Казбек, хоть из далека.</a:t>
            </a:r>
          </a:p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Это стало реальным благодаря компании «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Marko Polo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»!!!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Все было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организовано на высшем уровне: комфортабельный транспорт, русскоязычный гид, перерывы на то, чтобы отведать грузинские блюда в Степанцминда, по дороге к знаменитому Казбеку. Менеджеры компании учли все самые важные детали, ведь с нами был еще и собака! Также, был организован фотограф. Поэтому, передаю наш восторг и эмоции на фотографиях.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Marko Polo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»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огромное спасибо за Ваш труд!!!».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74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0" name="Picture 2" descr="H:\SP_Anastasiak\Фотографии\Грузия 3\IMG_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733800" cy="5867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2" name="Picture 4" descr="H:\SP_Anastasiak\Фотографии\Грузия 3\IMG_7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25888"/>
            <a:ext cx="4398168" cy="29321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2535" name="Picture 7" descr="D:\Hotels Georgia\Presentation\Презентация на русском для рус.укр\652286441_w0_h0_flag_ukraina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066800"/>
            <a:ext cx="371168" cy="17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10000" y="838200"/>
            <a:ext cx="5105400" cy="2286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67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67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Наши контакты:</a:t>
            </a:r>
            <a:br>
              <a:rPr lang="ru-RU" sz="2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67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67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533400"/>
            <a:ext cx="5105400" cy="3581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8600" y="1981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ru-RU" b="1" dirty="0" smtClean="0">
                <a:solidFill>
                  <a:schemeClr val="bg1"/>
                </a:solidFill>
                <a:latin typeface="Bell MT" pitchFamily="18" charset="0"/>
              </a:rPr>
              <a:t>Адрес: </a:t>
            </a:r>
            <a:r>
              <a:rPr lang="ru-RU" dirty="0" smtClean="0">
                <a:solidFill>
                  <a:schemeClr val="bg1"/>
                </a:solidFill>
                <a:latin typeface="Bell MT" pitchFamily="18" charset="0"/>
              </a:rPr>
              <a:t>улица </a:t>
            </a:r>
            <a:r>
              <a:rPr lang="ru-RU" dirty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ell MT" pitchFamily="18" charset="0"/>
              </a:rPr>
              <a:t>Чавчавадзе 72а</a:t>
            </a:r>
            <a:r>
              <a:rPr lang="ru-RU" dirty="0" smtClean="0">
                <a:solidFill>
                  <a:schemeClr val="bg1"/>
                </a:solidFill>
                <a:latin typeface="Bell MT" pitchFamily="18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ell MT" pitchFamily="18" charset="0"/>
              </a:rPr>
              <a:t>Тбилиси</a:t>
            </a:r>
            <a:r>
              <a:rPr lang="en-US" dirty="0" smtClean="0">
                <a:solidFill>
                  <a:schemeClr val="bg1"/>
                </a:solidFill>
                <a:latin typeface="Bell MT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Bell MT" pitchFamily="18" charset="0"/>
              </a:rPr>
              <a:t>Грузия</a:t>
            </a:r>
            <a:endParaRPr lang="en-US" dirty="0" smtClean="0">
              <a:solidFill>
                <a:schemeClr val="bg1"/>
              </a:solidFill>
              <a:latin typeface="Bell MT" pitchFamily="18" charset="0"/>
            </a:endParaRPr>
          </a:p>
          <a:p>
            <a:pPr fontAlgn="ctr"/>
            <a:endParaRPr lang="en-US" b="1" dirty="0" smtClean="0">
              <a:solidFill>
                <a:schemeClr val="bg1"/>
              </a:solidFill>
              <a:latin typeface="Bell MT" pitchFamily="18" charset="0"/>
            </a:endParaRPr>
          </a:p>
          <a:p>
            <a:pPr fontAlgn="ctr"/>
            <a:r>
              <a:rPr lang="ru-RU" b="1" dirty="0" smtClean="0">
                <a:solidFill>
                  <a:schemeClr val="bg1"/>
                </a:solidFill>
                <a:latin typeface="Bell MT" pitchFamily="18" charset="0"/>
              </a:rPr>
              <a:t>Телефон</a:t>
            </a:r>
            <a:r>
              <a:rPr lang="en-US" b="1" dirty="0" smtClean="0">
                <a:solidFill>
                  <a:schemeClr val="bg1"/>
                </a:solidFill>
                <a:latin typeface="Bell MT" pitchFamily="18" charset="0"/>
              </a:rPr>
              <a:t>: +995 (</a:t>
            </a:r>
            <a:r>
              <a:rPr lang="en-US" b="1" dirty="0" smtClean="0">
                <a:solidFill>
                  <a:schemeClr val="bg1"/>
                </a:solidFill>
                <a:latin typeface="Bell MT" pitchFamily="18" charset="0"/>
              </a:rPr>
              <a:t>59</a:t>
            </a:r>
            <a:r>
              <a:rPr lang="ru-RU" b="1" dirty="0" smtClean="0">
                <a:solidFill>
                  <a:schemeClr val="bg1"/>
                </a:solidFill>
                <a:latin typeface="Bell MT" pitchFamily="18" charset="0"/>
              </a:rPr>
              <a:t>5) 198615</a:t>
            </a:r>
            <a:endParaRPr lang="en-US" b="1" dirty="0" smtClean="0">
              <a:solidFill>
                <a:schemeClr val="bg1"/>
              </a:solidFill>
              <a:latin typeface="Bell MT" pitchFamily="18" charset="0"/>
            </a:endParaRPr>
          </a:p>
          <a:p>
            <a:pPr fontAlgn="ctr"/>
            <a:r>
              <a:rPr lang="en-US" b="1" dirty="0" smtClean="0">
                <a:solidFill>
                  <a:schemeClr val="bg1"/>
                </a:solidFill>
                <a:latin typeface="Bell MT" pitchFamily="18" charset="0"/>
              </a:rPr>
              <a:t>E-mail</a:t>
            </a:r>
            <a:r>
              <a:rPr lang="en-US" b="1" dirty="0" smtClean="0">
                <a:solidFill>
                  <a:schemeClr val="bg1"/>
                </a:solidFill>
                <a:latin typeface="Bell MT" pitchFamily="18" charset="0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Bell MT" pitchFamily="18" charset="0"/>
                <a:hlinkClick r:id="rId3"/>
              </a:rPr>
              <a:t>sales@bmguest</a:t>
            </a:r>
            <a:r>
              <a:rPr lang="en-US" b="1" dirty="0" smtClean="0">
                <a:solidFill>
                  <a:schemeClr val="bg1"/>
                </a:solidFill>
                <a:latin typeface="Bell MT" pitchFamily="18" charset="0"/>
                <a:hlinkClick r:id="rId3"/>
              </a:rPr>
              <a:t>.ge</a:t>
            </a:r>
            <a:r>
              <a:rPr lang="ru-RU" b="1" dirty="0">
                <a:solidFill>
                  <a:schemeClr val="bg1"/>
                </a:solidFill>
                <a:latin typeface="Bell MT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Bell MT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ell MT" pitchFamily="18" charset="0"/>
              </a:rPr>
              <a:t>www.bmguest.ge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0"/>
            <a:ext cx="1853882" cy="926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IMG_78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457200"/>
            <a:ext cx="4953000" cy="6400800"/>
          </a:xfrm>
          <a:prstGeom prst="rect">
            <a:avLst/>
          </a:prstGeom>
          <a:solidFill>
            <a:srgbClr val="C2D3E8">
              <a:alpha val="13000"/>
            </a:srgbClr>
          </a:solidFill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О компании</a:t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Туристическая компания </a:t>
            </a:r>
            <a:r>
              <a:rPr lang="ru-RU" sz="2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2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2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является туроператором по международному и внутреннему туризму. </a:t>
            </a: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8600" y="1295400"/>
            <a:ext cx="678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Нашими постоянными партнерами являются крупные международные туристические компании и предприятия.</a:t>
            </a: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Основной специализацией компании “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Marko Polo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является корпоративный туризм, организация деловых поездок и 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MICE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-услуг, командировок, индивидуального отдыха по всему миру и по Грузии, а также, весь комплекс сопутствующих бизнес-мероприятий. </a:t>
            </a: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Кроме того, компания успешно занимается индивидуальным ВИП-туризмом и развивает целый ряд туроператорских направлений.</a:t>
            </a: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Компания “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Marko Polo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работает со всемирно известными отелями, работающими за рубежом и на территории Грузии, что позволяет нам гарантировать высокий уровень сервиса.</a:t>
            </a: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Мы гарантируем нашим клиентам профессиональный подход, конфиденциальность, безупречный сервис и повышенное внимание.</a:t>
            </a: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C:\Users\nkedyk\Pictures\Презентация_МВ\часы\9_Months_checklist_iStock_000019238609Small_naumoid-615x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144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Услуги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8600" y="1905000"/>
            <a:ext cx="60960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67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67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67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67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Компания 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оказывает полный комплекс услуг по деловому туризму:</a:t>
            </a: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организация индивидуальных и групповых деловых поездок в любую страну мира и по Грузии;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бронирование и размещение в гостиницах в Грузии и за рубежом;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бронирование и оформление авиационных и железнодорожных билетов внутреннего и международного сообщения;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визовая поддержка и помощь в оформлении всех сопровождающих документов, страховых полисов;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организация </a:t>
            </a:r>
            <a:r>
              <a:rPr lang="ru-RU" sz="8000" dirty="0" err="1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трансферов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и комфортабельного транспорта;</a:t>
            </a:r>
          </a:p>
          <a:p>
            <a:pPr>
              <a:buFont typeface="Wingdings" pitchFamily="2" charset="2"/>
              <a:buChar char="ü"/>
            </a:pPr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организация экскурсионного обслуживания.</a:t>
            </a:r>
          </a:p>
          <a:p>
            <a:endParaRPr lang="ru-RU" sz="4800" dirty="0" smtClean="0"/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kedyk\Pictures\quality-guarante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29661">
            <a:off x="4625975" y="1293813"/>
            <a:ext cx="455453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Процесс заказа поездки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Мы ценим Ваше время и создаем комфорт!</a:t>
            </a: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8600" y="1981200"/>
            <a:ext cx="69342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Для заказа в компании 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достаточно сообщить менеджерам желаемые даты и маршрут путешествия.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Информация предоставляется в письменном виде на электронную почту нашего менеджера, или же, в срочном порядке, по телефонам компании.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Менеджеры обрабатывают запрос в течение нескольких часов.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Заказчик получит на выбор несколько вариантов перелетов, проживания и оптимальные маршруты.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Менее чем за 24 часа будут подтверждены отели и забронированы нужные билеты.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Слаженная работа нашей опытной и </a:t>
            </a:r>
            <a:r>
              <a:rPr lang="ru-RU" sz="8000" b="1" dirty="0" err="1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креативной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команды в Вашем распоряжении!</a:t>
            </a:r>
          </a:p>
          <a:p>
            <a:r>
              <a:rPr lang="ru-RU" sz="800" dirty="0" smtClean="0"/>
              <a:t> </a:t>
            </a: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Прием иностранных туристов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2819400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Компания 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оказывает полный комплекс услуг  по въездному туризму для частных иностранных лиц и организованных туристических групп.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В комплекс услуг входит:</a:t>
            </a:r>
          </a:p>
          <a:p>
            <a:pPr>
              <a:buFont typeface="Wingdings" pitchFamily="2" charset="2"/>
              <a:buChar char="ü"/>
            </a:pPr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транспорт, </a:t>
            </a:r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трансферы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, такси, встречи гостей, железнодорожные и авиабилеты;</a:t>
            </a:r>
          </a:p>
          <a:p>
            <a:pPr>
              <a:buFont typeface="Wingdings" pitchFamily="2" charset="2"/>
              <a:buChar char="ü"/>
            </a:pPr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экскурсионное обслуживание, культурно-развлекательные программы, гиды-переводчики;</a:t>
            </a:r>
          </a:p>
          <a:p>
            <a:pPr>
              <a:buFont typeface="Wingdings" pitchFamily="2" charset="2"/>
              <a:buChar char="ü"/>
            </a:pPr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организация гастрономических и винных туров, мастер-классов по приготовлению национальных блюд и грузинских сладостей;</a:t>
            </a:r>
          </a:p>
          <a:p>
            <a:pPr>
              <a:buFont typeface="Wingdings" pitchFamily="2" charset="2"/>
              <a:buChar char="ü"/>
            </a:pPr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размещение в отелях в любой части Грузии;</a:t>
            </a:r>
          </a:p>
          <a:p>
            <a:pPr>
              <a:buFont typeface="Wingdings" pitchFamily="2" charset="2"/>
              <a:buChar char="ü"/>
            </a:pPr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 организация различных вариантов питания для гостей.</a:t>
            </a:r>
            <a:endParaRPr lang="en-US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Компания реализует классические виды отдыха и экскурсии по индивидуальным запросам, разрабатывает активные и экспериментальные виды путешествий по Грузии на любой вкус!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Hotels Georgia\Presentation\Pictures_presentation\2548505266_f77ac8992c_b.jpg"/>
          <p:cNvPicPr>
            <a:picLocks noChangeAspect="1" noChangeArrowheads="1"/>
          </p:cNvPicPr>
          <p:nvPr/>
        </p:nvPicPr>
        <p:blipFill>
          <a:blip r:embed="rId2" cstate="print">
            <a:lum bright="-8000"/>
          </a:blip>
          <a:srcRect/>
          <a:stretch>
            <a:fillRect/>
          </a:stretch>
        </p:blipFill>
        <p:spPr bwMode="auto">
          <a:xfrm>
            <a:off x="0" y="990600"/>
            <a:ext cx="9144000" cy="4876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приглашает Вас с Грузию: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600" y="2133600"/>
            <a:ext cx="4953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96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96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9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Почему Грузия?</a:t>
            </a:r>
          </a:p>
          <a:p>
            <a:endParaRPr lang="ru-RU" sz="96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Из-за легкой доступности места в транспортном плане;</a:t>
            </a:r>
          </a:p>
          <a:p>
            <a:endParaRPr lang="ru-RU" sz="80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современной инфраструктуры и уникальных мест;</a:t>
            </a:r>
          </a:p>
          <a:p>
            <a:endParaRPr lang="ru-RU" sz="80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высокого уровня безопасности;</a:t>
            </a:r>
          </a:p>
          <a:p>
            <a:endParaRPr lang="ru-RU" sz="80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очень вкусной еды, приготовленной с особой любовью;</a:t>
            </a:r>
          </a:p>
          <a:p>
            <a:endParaRPr lang="ru-RU" sz="80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уникальной культуры, фольклора и искусства;</a:t>
            </a:r>
          </a:p>
          <a:p>
            <a:endParaRPr lang="ru-RU" sz="80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родины вина;</a:t>
            </a:r>
          </a:p>
          <a:p>
            <a:endParaRPr lang="ru-RU" sz="80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бесконечных возможностей туризма.</a:t>
            </a:r>
          </a:p>
          <a:p>
            <a:endParaRPr lang="ru-RU" sz="6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90600"/>
            <a:ext cx="9144000" cy="4876800"/>
          </a:xfrm>
          <a:prstGeom prst="rect">
            <a:avLst/>
          </a:prstGeom>
          <a:solidFill>
            <a:srgbClr val="C2D3E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приглашает посетить: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52600" y="12192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Города и места Грузии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D:\Hotels Georgia\Presentation\Pictures_presentation\Tbilisi\87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648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181600" y="1905000"/>
            <a:ext cx="3048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Тбилиси и все историческое наследие Грузии.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D:\Hotels Georgia\Presentation\Kyiv\305-kutaissi-web-l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648200" cy="225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257800" y="3886200"/>
            <a:ext cx="3048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Кутаиси и его превосходные пещеры «</a:t>
            </a:r>
            <a:r>
              <a:rPr lang="ru-RU" sz="8000" b="1" dirty="0" err="1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Сатаплия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» и «Прометей».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90600"/>
            <a:ext cx="9144000" cy="4876800"/>
          </a:xfrm>
          <a:prstGeom prst="rect">
            <a:avLst/>
          </a:prstGeom>
          <a:solidFill>
            <a:srgbClr val="C2D3E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Be My Guest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приглашает посетить: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00200" y="10668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Необыкновенно красивые места Грузии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0" y="1752600"/>
            <a:ext cx="4572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Давид-Гареджийский монастырь - большой комплекс монастырей пещерных.</a:t>
            </a:r>
          </a:p>
          <a:p>
            <a:endParaRPr lang="ru-RU" sz="55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D:\Hotels Georgia\Presentation\Kakheti\david_gar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572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D:\Hotels Georgia\Presentation\Pictures_presentation\Боржоми Ахалцихе и Вардзия\21493-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572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876800" y="4038600"/>
            <a:ext cx="3886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Город Ахалцихе и крепость Рабат.</a:t>
            </a:r>
          </a:p>
          <a:p>
            <a:pPr algn="ctr"/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55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90600"/>
            <a:ext cx="9144000" cy="4876800"/>
          </a:xfrm>
          <a:prstGeom prst="rect">
            <a:avLst/>
          </a:prstGeom>
          <a:solidFill>
            <a:srgbClr val="C2D3E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“Be My Guest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32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приглашает посетить: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</a:br>
            <a:endParaRPr lang="ru-RU" sz="3100" dirty="0">
              <a:solidFill>
                <a:schemeClr val="bg1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7C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00200" y="9144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12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Лечебные курорты Грузии</a:t>
            </a: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419600" y="2057400"/>
            <a:ext cx="4724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Боржоми</a:t>
            </a:r>
          </a:p>
          <a:p>
            <a:pPr algn="ctr"/>
            <a:endParaRPr lang="ru-RU" sz="96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Родина знаменитой грузинской минеральной воды, которая приобрела мировую известность благодаря исцеляющим свойствам.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55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72000" y="4114800"/>
            <a:ext cx="43434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ru-RU" sz="80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4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Бальнеологические курорты Саирме и Цхалтубо</a:t>
            </a:r>
          </a:p>
          <a:p>
            <a:pPr algn="ctr"/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На сегодняшний день Саирме и Цхалтубо является бальнеологическим курортом мирового значения. Они прославлены своими термо-радоновыми минеральными водными процедурами.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endParaRPr lang="ru-RU" sz="7200" dirty="0" smtClean="0">
              <a:latin typeface="Bell MT" pitchFamily="18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Hotels Georgia\Presentation\Презентация на русском для рус.укр\Боржо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419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Hotels Georgia\Presentation\Презентация на русском для рус.укр\Саирм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419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561</Words>
  <Application>Microsoft Office PowerPoint</Application>
  <PresentationFormat>On-screen Show (4:3)</PresentationFormat>
  <Paragraphs>281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Be My Guest Туристическая компания  БОЛЬШЕ ЧЕМ ПУТЕШЕСТВИЕ</vt:lpstr>
      <vt:lpstr>  О компании  Туристическая компания “Be My Guest” является туроператором по международному и внутреннему туризму.  </vt:lpstr>
      <vt:lpstr>   Услуги  </vt:lpstr>
      <vt:lpstr>   Процесс заказа поездки   </vt:lpstr>
      <vt:lpstr>      Прием иностранных туристов    </vt:lpstr>
      <vt:lpstr>       “Be My Guest” приглашает Вас с Грузию:    </vt:lpstr>
      <vt:lpstr>       “Be My Guest” приглашает посетить:    </vt:lpstr>
      <vt:lpstr>       “Be My Guest” приглашает посетить:    </vt:lpstr>
      <vt:lpstr>       “Be My Guest” приглашает посетить:    </vt:lpstr>
      <vt:lpstr>       “Be My Guest” приглашает посетить:    </vt:lpstr>
      <vt:lpstr>       “Be My Guest” приглашает в горы:    </vt:lpstr>
      <vt:lpstr>       Отзывы наших клиентов:    </vt:lpstr>
      <vt:lpstr>Be My Guest Наши контакты: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Anastasiya Kedyk</dc:creator>
  <cp:lastModifiedBy>Lizi</cp:lastModifiedBy>
  <cp:revision>45</cp:revision>
  <dcterms:created xsi:type="dcterms:W3CDTF">2006-08-16T00:00:00Z</dcterms:created>
  <dcterms:modified xsi:type="dcterms:W3CDTF">2020-05-28T09:29:01Z</dcterms:modified>
</cp:coreProperties>
</file>